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305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71" r:id="rId16"/>
    <p:sldId id="292" r:id="rId17"/>
    <p:sldId id="295" r:id="rId18"/>
    <p:sldId id="30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77" r:id="rId28"/>
    <p:sldId id="279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5153" y="-22478"/>
            <a:ext cx="17976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590" y="1906904"/>
            <a:ext cx="7160818" cy="367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18" Type="http://schemas.openxmlformats.org/officeDocument/2006/relationships/image" Target="../media/image3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17" Type="http://schemas.openxmlformats.org/officeDocument/2006/relationships/image" Target="../media/image35.jp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png"/><Relationship Id="rId19" Type="http://schemas.openxmlformats.org/officeDocument/2006/relationships/image" Target="../media/image37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jpg"/><Relationship Id="rId5" Type="http://schemas.openxmlformats.org/officeDocument/2006/relationships/image" Target="../media/image65.jp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jpg"/><Relationship Id="rId1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2092" y="0"/>
            <a:ext cx="2985516" cy="640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4126" y="4064"/>
            <a:ext cx="240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9900"/>
                </a:solidFill>
              </a:rPr>
              <a:t>Ма</a:t>
            </a:r>
            <a:r>
              <a:rPr sz="3600" spc="-40" dirty="0">
                <a:solidFill>
                  <a:srgbClr val="FF9900"/>
                </a:solidFill>
              </a:rPr>
              <a:t>т</a:t>
            </a:r>
            <a:r>
              <a:rPr sz="3600" spc="-30" dirty="0">
                <a:solidFill>
                  <a:srgbClr val="FF9900"/>
                </a:solidFill>
              </a:rPr>
              <a:t>е</a:t>
            </a:r>
            <a:r>
              <a:rPr sz="3600" spc="-5" dirty="0">
                <a:solidFill>
                  <a:srgbClr val="FF9900"/>
                </a:solidFill>
              </a:rPr>
              <a:t>мат</a:t>
            </a:r>
            <a:r>
              <a:rPr sz="3600" spc="-15" dirty="0">
                <a:solidFill>
                  <a:srgbClr val="FF9900"/>
                </a:solidFill>
              </a:rPr>
              <a:t>и</a:t>
            </a:r>
            <a:r>
              <a:rPr sz="3600" spc="-50" dirty="0">
                <a:solidFill>
                  <a:srgbClr val="FF9900"/>
                </a:solidFill>
              </a:rPr>
              <a:t>к</a:t>
            </a:r>
            <a:r>
              <a:rPr sz="3600" dirty="0">
                <a:solidFill>
                  <a:srgbClr val="FF9900"/>
                </a:solidFill>
              </a:rPr>
              <a:t>а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91590" y="1906904"/>
            <a:ext cx="7160818" cy="37465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 err="1"/>
              <a:t>Формирование</a:t>
            </a:r>
            <a:r>
              <a:rPr spc="-105" dirty="0"/>
              <a:t> </a:t>
            </a:r>
            <a:r>
              <a:rPr spc="-5" dirty="0" err="1" smtClean="0"/>
              <a:t>функциональной</a:t>
            </a:r>
            <a:r>
              <a:rPr lang="ru-RU" spc="-5" dirty="0"/>
              <a:t> </a:t>
            </a:r>
            <a:r>
              <a:rPr lang="ru-RU" spc="-5" dirty="0" smtClean="0"/>
              <a:t> </a:t>
            </a:r>
            <a:r>
              <a:rPr spc="-10" dirty="0" err="1" smtClean="0"/>
              <a:t>грамотности</a:t>
            </a:r>
            <a:r>
              <a:rPr spc="30" dirty="0" smtClean="0"/>
              <a:t> </a:t>
            </a:r>
            <a:r>
              <a:rPr spc="-5" dirty="0"/>
              <a:t>на </a:t>
            </a:r>
            <a:r>
              <a:rPr dirty="0"/>
              <a:t> </a:t>
            </a:r>
            <a:r>
              <a:rPr spc="-15" dirty="0" err="1"/>
              <a:t>уроках</a:t>
            </a:r>
            <a:r>
              <a:rPr spc="-35" dirty="0"/>
              <a:t> </a:t>
            </a:r>
            <a:r>
              <a:rPr spc="-15" dirty="0" err="1" smtClean="0"/>
              <a:t>математики</a:t>
            </a:r>
            <a:r>
              <a:rPr lang="ru-RU" spc="-15" dirty="0" smtClean="0"/>
              <a:t> </a:t>
            </a:r>
            <a:r>
              <a:rPr lang="ru-RU" spc="-15" dirty="0"/>
              <a:t> </a:t>
            </a:r>
            <a:r>
              <a:rPr lang="ru-RU" spc="-15" dirty="0" smtClean="0"/>
              <a:t>и во внеурочной деятельности</a:t>
            </a:r>
            <a:endParaRPr sz="3200" dirty="0"/>
          </a:p>
          <a:p>
            <a:pPr marL="2540" algn="ctr">
              <a:lnSpc>
                <a:spcPct val="100000"/>
              </a:lnSpc>
              <a:spcBef>
                <a:spcPts val="765"/>
              </a:spcBef>
            </a:pPr>
            <a:r>
              <a:rPr lang="ru-RU" sz="1400" dirty="0">
                <a:solidFill>
                  <a:srgbClr val="888888"/>
                </a:solidFill>
              </a:rPr>
              <a:t> </a:t>
            </a:r>
            <a:r>
              <a:rPr lang="ru-RU" sz="1400" dirty="0" smtClean="0">
                <a:solidFill>
                  <a:srgbClr val="888888"/>
                </a:solidFill>
              </a:rPr>
              <a:t>                                                                                                     </a:t>
            </a:r>
            <a:r>
              <a:rPr lang="ru-RU" sz="1400" dirty="0" smtClean="0">
                <a:solidFill>
                  <a:srgbClr val="7030A0"/>
                </a:solidFill>
              </a:rPr>
              <a:t>Учитель математики </a:t>
            </a:r>
          </a:p>
          <a:p>
            <a:pPr marL="2540" algn="just">
              <a:lnSpc>
                <a:spcPct val="100000"/>
              </a:lnSpc>
              <a:spcBef>
                <a:spcPts val="765"/>
              </a:spcBef>
            </a:pPr>
            <a:r>
              <a:rPr lang="ru-RU" sz="14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ГБОУ СОШ с. Новодевичье</a:t>
            </a:r>
          </a:p>
          <a:p>
            <a:pPr marL="2540" algn="just">
              <a:lnSpc>
                <a:spcPct val="100000"/>
              </a:lnSpc>
              <a:spcBef>
                <a:spcPts val="765"/>
              </a:spcBef>
            </a:pPr>
            <a:r>
              <a:rPr lang="ru-RU" sz="14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Ермишина Т.Ю.</a:t>
            </a:r>
          </a:p>
          <a:p>
            <a:pPr marL="2540" algn="ctr">
              <a:lnSpc>
                <a:spcPct val="100000"/>
              </a:lnSpc>
              <a:spcBef>
                <a:spcPts val="765"/>
              </a:spcBef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endParaRPr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096000" cy="369332"/>
          </a:xfrm>
        </p:spPr>
        <p:txBody>
          <a:bodyPr/>
          <a:lstStyle/>
          <a:p>
            <a:pPr algn="ctr"/>
            <a:r>
              <a:rPr lang="ru-RU" sz="2400" dirty="0" smtClean="0"/>
              <a:t>«Проценты» 6  класс</a:t>
            </a:r>
            <a:endParaRPr lang="ru-RU" sz="2400" dirty="0"/>
          </a:p>
        </p:txBody>
      </p:sp>
      <p:pic>
        <p:nvPicPr>
          <p:cNvPr id="6146" name="Picture 2" descr="D:\Загрузки\ДОКЛАД по ФГ\Screenshot_17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428" r="1979"/>
          <a:stretch/>
        </p:blipFill>
        <p:spPr bwMode="auto">
          <a:xfrm>
            <a:off x="1066800" y="838200"/>
            <a:ext cx="6805401" cy="47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22478"/>
            <a:ext cx="7162799" cy="307777"/>
          </a:xfrm>
        </p:spPr>
        <p:txBody>
          <a:bodyPr/>
          <a:lstStyle/>
          <a:p>
            <a:pPr algn="ctr"/>
            <a:r>
              <a:rPr lang="ru-RU" sz="2000" dirty="0" smtClean="0"/>
              <a:t>«Сложение и вычитание  обыкновенных дробей» 5 класс</a:t>
            </a:r>
            <a:endParaRPr lang="ru-RU" sz="2000" dirty="0"/>
          </a:p>
        </p:txBody>
      </p:sp>
      <p:pic>
        <p:nvPicPr>
          <p:cNvPr id="7170" name="Picture 2" descr="D:\Загрузки\ДОКЛАД по ФГ\IBK4l46k0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6" y="838200"/>
            <a:ext cx="7696200" cy="53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Загрузки\ДОКЛАД по ФГ\iTSdyxd1F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6" y="762955"/>
            <a:ext cx="7986805" cy="55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-22478"/>
            <a:ext cx="6781799" cy="73866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Задания из учебника  5 класс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Практико</a:t>
            </a:r>
            <a:r>
              <a:rPr lang="ru-RU" sz="2400" b="1" dirty="0" smtClean="0">
                <a:solidFill>
                  <a:srgbClr val="7030A0"/>
                </a:solidFill>
              </a:rPr>
              <a:t> -ориентированные задачи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78725"/>
            <a:ext cx="5410200" cy="9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4" y="1752600"/>
            <a:ext cx="79191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Загрузки\ДОКЛАД по ФГ\VJi9nvw-Zg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83" y="2895600"/>
            <a:ext cx="4148137" cy="30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-22478"/>
            <a:ext cx="4876799" cy="3693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Ситуативные </a:t>
            </a:r>
            <a:r>
              <a:rPr lang="ru-RU" sz="2400" b="1" dirty="0">
                <a:solidFill>
                  <a:srgbClr val="7030A0"/>
                </a:solidFill>
              </a:rPr>
              <a:t>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838200"/>
            <a:ext cx="7162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Задача на бюджетирование</a:t>
            </a:r>
          </a:p>
          <a:p>
            <a:r>
              <a:rPr lang="ru-RU" sz="1600" dirty="0" smtClean="0"/>
              <a:t>Ситуация: У ученика есть 1000 рублей, и он хочет организовать день рождения.</a:t>
            </a:r>
          </a:p>
          <a:p>
            <a:r>
              <a:rPr lang="ru-RU" sz="1600" dirty="0" smtClean="0"/>
              <a:t>Задание:</a:t>
            </a:r>
          </a:p>
          <a:p>
            <a:r>
              <a:rPr lang="ru-RU" sz="1600" dirty="0" smtClean="0"/>
              <a:t>Составьте список необходимых расходов (торт, угощения, декорации, подарки и т.д.).</a:t>
            </a:r>
          </a:p>
          <a:p>
            <a:r>
              <a:rPr lang="ru-RU" sz="1600" dirty="0" smtClean="0"/>
              <a:t>Оцените, сколько необходимо потратить на каждую категорию, чтобы не превысить бюджет.</a:t>
            </a:r>
          </a:p>
          <a:p>
            <a:r>
              <a:rPr lang="ru-RU" sz="1600" dirty="0" smtClean="0"/>
              <a:t>Представьте график распределения бюджета (например, в виде круговой диаграммы).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177302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b="1" dirty="0" smtClean="0"/>
              <a:t>. Задача на статистику</a:t>
            </a:r>
          </a:p>
          <a:p>
            <a:r>
              <a:rPr lang="ru-RU" dirty="0" smtClean="0"/>
              <a:t>Ситуация: Ученики провели опрос среди одноклассников о любимых фруктах.</a:t>
            </a:r>
          </a:p>
          <a:p>
            <a:r>
              <a:rPr lang="ru-RU" dirty="0" smtClean="0"/>
              <a:t>Задание:</a:t>
            </a:r>
          </a:p>
          <a:p>
            <a:r>
              <a:rPr lang="ru-RU" dirty="0" smtClean="0"/>
              <a:t>Соберите данные (например, 20 опрошенных) о том, какие фрукты предпочитают одноклассники.</a:t>
            </a:r>
          </a:p>
          <a:p>
            <a:r>
              <a:rPr lang="ru-RU" dirty="0" smtClean="0"/>
              <a:t>Постройте столбчатую диаграмму, показывающую результаты опроса.</a:t>
            </a:r>
          </a:p>
          <a:p>
            <a:r>
              <a:rPr lang="ru-RU" dirty="0" smtClean="0"/>
              <a:t>Проанализируйте информацию: какой фрукт самый популярный? На сколько процентов он чаще всего выбирается по сравнению с другими фруктами?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3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2478"/>
            <a:ext cx="5638799" cy="36933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Ситуативные 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219200"/>
            <a:ext cx="701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Задача  на покупки и бюджет</a:t>
            </a:r>
            <a:endParaRPr lang="ru-RU" b="1" dirty="0"/>
          </a:p>
          <a:p>
            <a:r>
              <a:rPr lang="ru-RU" dirty="0" smtClean="0"/>
              <a:t>Ситуация. Ученики решили закупить канцтовары для школы.</a:t>
            </a:r>
          </a:p>
          <a:p>
            <a:r>
              <a:rPr lang="ru-RU" sz="1600" dirty="0" smtClean="0"/>
              <a:t>Задание:</a:t>
            </a:r>
          </a:p>
          <a:p>
            <a:r>
              <a:rPr lang="ru-RU" sz="1600" dirty="0" smtClean="0"/>
              <a:t>Сравните цены на ручки, тетради и папки от разных магазинов.</a:t>
            </a:r>
          </a:p>
          <a:p>
            <a:r>
              <a:rPr lang="ru-RU" sz="1600" dirty="0" smtClean="0"/>
              <a:t>Напишите таблицу с ценами, вычислите общую стоимость для закупки 10 ручек, 5 тетрадей и 3 папок.</a:t>
            </a:r>
          </a:p>
          <a:p>
            <a:r>
              <a:rPr lang="ru-RU" sz="1600" dirty="0" smtClean="0"/>
              <a:t>Определите, какой магазин предлагает наилучшие условия, и как экономия в 10% на каждой категории повлияет на общий бюджет.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505200"/>
            <a:ext cx="7620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4.Задача на движение</a:t>
            </a:r>
          </a:p>
          <a:p>
            <a:r>
              <a:rPr lang="ru-RU" sz="1600" dirty="0" smtClean="0"/>
              <a:t>Ситуация. Ученики планируют экскурсию в другой город.</a:t>
            </a:r>
          </a:p>
          <a:p>
            <a:r>
              <a:rPr lang="ru-RU" sz="1600" dirty="0" smtClean="0"/>
              <a:t>Задание:</a:t>
            </a:r>
          </a:p>
          <a:p>
            <a:r>
              <a:rPr lang="ru-RU" sz="1600" dirty="0" smtClean="0"/>
              <a:t>Рассчитайте время в поездке на автобусе, если расстояние до города составляет 180 км, а автобус движется со средней скоростью 60 км/ч.</a:t>
            </a:r>
          </a:p>
          <a:p>
            <a:r>
              <a:rPr lang="ru-RU" sz="1600" dirty="0" smtClean="0"/>
              <a:t>Используйте формулу времени, которая выражается как:</a:t>
            </a:r>
          </a:p>
          <a:p>
            <a:r>
              <a:rPr lang="ru-RU" sz="1600" dirty="0" smtClean="0"/>
              <a:t>𝑡=</a:t>
            </a:r>
            <a:r>
              <a:rPr lang="en-US" sz="1600" dirty="0" smtClean="0"/>
              <a:t>S</a:t>
            </a:r>
            <a:r>
              <a:rPr lang="ru-RU" sz="1600" dirty="0" smtClean="0"/>
              <a:t>/𝑣, где </a:t>
            </a:r>
            <a:r>
              <a:rPr lang="en-US" sz="1600" dirty="0" smtClean="0"/>
              <a:t>S</a:t>
            </a:r>
            <a:r>
              <a:rPr lang="ru-RU" sz="1600" dirty="0" smtClean="0"/>
              <a:t> — расстояние, 𝑣 — скорость.</a:t>
            </a:r>
          </a:p>
          <a:p>
            <a:r>
              <a:rPr lang="ru-RU" sz="1600" dirty="0" smtClean="0"/>
              <a:t>Задайте дополнительные условия, например, остановки на 15 минут через каждые 60 км, чтобы ученики могли учесть время пребывания в пути.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96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622" y="151885"/>
            <a:ext cx="6858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spc="-20" dirty="0"/>
              <a:t>С</a:t>
            </a:r>
            <a:r>
              <a:rPr sz="2400" spc="-20" dirty="0" err="1" smtClean="0"/>
              <a:t>южетны</a:t>
            </a:r>
            <a:r>
              <a:rPr lang="ru-RU" sz="2400" spc="-20" dirty="0" smtClean="0"/>
              <a:t>е</a:t>
            </a:r>
            <a:r>
              <a:rPr sz="2400" spc="-10" dirty="0" smtClean="0"/>
              <a:t> </a:t>
            </a:r>
            <a:r>
              <a:rPr sz="2400" spc="-5" dirty="0" err="1" smtClean="0"/>
              <a:t>задач</a:t>
            </a:r>
            <a:r>
              <a:rPr lang="ru-RU" sz="2400" spc="-5" dirty="0" smtClean="0"/>
              <a:t>и</a:t>
            </a:r>
            <a:r>
              <a:rPr sz="2400" spc="-5" dirty="0" smtClean="0"/>
              <a:t> </a:t>
            </a:r>
            <a:r>
              <a:rPr sz="2400" spc="-5" dirty="0"/>
              <a:t>из</a:t>
            </a:r>
            <a:r>
              <a:rPr sz="2400" spc="-25" dirty="0"/>
              <a:t> </a:t>
            </a:r>
            <a:r>
              <a:rPr sz="2400" spc="-10" dirty="0"/>
              <a:t>ОГЭ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1059" y="533400"/>
            <a:ext cx="9144000" cy="6422136"/>
            <a:chOff x="0" y="304800"/>
            <a:chExt cx="9144000" cy="6553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800"/>
              <a:ext cx="4607052" cy="2990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0126"/>
              <a:ext cx="4214876" cy="24015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7672" y="519684"/>
              <a:ext cx="4803648" cy="2820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3125" y="714375"/>
              <a:ext cx="4214876" cy="22332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836676"/>
              <a:ext cx="4893563" cy="28422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3690" y="1031620"/>
              <a:ext cx="4305808" cy="2254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4815" y="1447800"/>
              <a:ext cx="4139184" cy="27127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0650" y="1642999"/>
              <a:ext cx="3943349" cy="2124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319527"/>
              <a:ext cx="4631436" cy="40736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514612"/>
              <a:ext cx="4238371" cy="34861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7672" y="2781300"/>
              <a:ext cx="5204460" cy="4076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43125" y="2976524"/>
              <a:ext cx="4616069" cy="38814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05555" y="3305555"/>
              <a:ext cx="5207508" cy="30495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0373" y="3500399"/>
              <a:ext cx="4619625" cy="24621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20184" y="3686554"/>
              <a:ext cx="4623816" cy="31714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4875" y="3881373"/>
              <a:ext cx="4429124" cy="29766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3044" y="4305300"/>
              <a:ext cx="5533644" cy="25527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8662" y="4500536"/>
              <a:ext cx="4945253" cy="23574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2478"/>
            <a:ext cx="5410199" cy="43088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Работа с текстом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20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Формы работы с текстом</a:t>
            </a:r>
            <a:r>
              <a:rPr lang="ru-RU" sz="3600" dirty="0" smtClean="0"/>
              <a:t>.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« Вопрос»</a:t>
            </a:r>
          </a:p>
          <a:p>
            <a:endParaRPr lang="ru-RU" sz="2000" dirty="0"/>
          </a:p>
          <a:p>
            <a:r>
              <a:rPr lang="ru-RU" sz="2000" dirty="0" smtClean="0"/>
              <a:t>2. « Древо знаний»</a:t>
            </a:r>
            <a:endParaRPr lang="ru-RU" sz="2000" dirty="0"/>
          </a:p>
        </p:txBody>
      </p:sp>
      <p:pic>
        <p:nvPicPr>
          <p:cNvPr id="3074" name="Picture 2" descr="D:\Загрузки\ДОКЛАД по ФГ\изображение_viber_2024-10-17_21-28-59-9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/>
          <a:stretch/>
        </p:blipFill>
        <p:spPr bwMode="auto">
          <a:xfrm>
            <a:off x="5029200" y="762000"/>
            <a:ext cx="2796540" cy="52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Загрузки\ДОКЛАД по ФГ\изображение_viber_2024-10-17_21-29-00-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0" b="18492"/>
          <a:stretch/>
        </p:blipFill>
        <p:spPr bwMode="auto">
          <a:xfrm>
            <a:off x="1295400" y="2667000"/>
            <a:ext cx="245226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635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Проектная деятельность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160683" cy="537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3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635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Проектная деятельность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58" y="6858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65929"/>
            <a:ext cx="4115568" cy="308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2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6" y="88945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51687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2" y="3404050"/>
            <a:ext cx="3917668" cy="2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52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Проектная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8993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540" y="5588"/>
            <a:ext cx="8741410" cy="18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15" dirty="0" smtClean="0">
                <a:latin typeface="Calibri"/>
                <a:cs typeface="Calibri"/>
              </a:rPr>
              <a:t>Проблемы, возникающие при формировании ФГ</a:t>
            </a:r>
            <a:endParaRPr sz="32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700" dirty="0">
              <a:latin typeface="Calibri"/>
              <a:cs typeface="Calibri"/>
            </a:endParaRPr>
          </a:p>
          <a:p>
            <a:pPr marL="1125220" marR="1150620" indent="-343535"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0534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ffectLst/>
                <a:ea typeface="Calibri"/>
                <a:cs typeface="Times New Roman"/>
              </a:rPr>
              <a:t>Недостаточно владеют смысловым, избирательным  чтением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effectLst/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ffectLst/>
                <a:ea typeface="Calibri"/>
                <a:cs typeface="Times New Roman"/>
              </a:rPr>
              <a:t>Не справляются  с задачами на  интерпретацию информации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ffectLst/>
                <a:ea typeface="Calibri"/>
                <a:cs typeface="Times New Roman"/>
              </a:rPr>
              <a:t>Затрудняются в решении задач, требующих анализа, обобщения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effectLst/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ffectLst/>
                <a:ea typeface="Calibri"/>
                <a:cs typeface="Times New Roman"/>
              </a:rPr>
              <a:t>Не  умеют высказывать предположения, строить доказательства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ffectLst/>
                <a:ea typeface="Calibri"/>
                <a:cs typeface="Times New Roman"/>
              </a:rPr>
              <a:t>Недостаточно сформировано умение работать с моделями</a:t>
            </a:r>
            <a:r>
              <a:rPr lang="ru-RU" dirty="0" smtClean="0">
                <a:effectLst/>
                <a:ea typeface="Calibri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95350"/>
            <a:ext cx="42164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895350"/>
            <a:ext cx="3849112" cy="288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84" y="36576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52400"/>
            <a:ext cx="4597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kern="0" dirty="0">
                <a:solidFill>
                  <a:srgbClr val="7030A0"/>
                </a:solidFill>
                <a:ea typeface="+mj-ea"/>
                <a:cs typeface="Calibri"/>
              </a:rPr>
              <a:t>Проектная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2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4054228" cy="55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83" y="838200"/>
            <a:ext cx="680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3283" y="27058"/>
            <a:ext cx="5412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Проектная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5760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00" y="6096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00" y="3657600"/>
            <a:ext cx="3864584" cy="28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367" y="39660"/>
            <a:ext cx="4585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Проектная деятельность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97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1"/>
          <a:stretch/>
        </p:blipFill>
        <p:spPr bwMode="auto">
          <a:xfrm>
            <a:off x="381000" y="159818"/>
            <a:ext cx="372368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5114" r="31811" b="-936"/>
          <a:stretch/>
        </p:blipFill>
        <p:spPr bwMode="auto">
          <a:xfrm>
            <a:off x="3099701" y="762000"/>
            <a:ext cx="1570030" cy="254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03" y="3245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518124" cy="3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17" y="3464152"/>
            <a:ext cx="4490998" cy="33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7" y="3810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87" y="3352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1668"/>
            <a:ext cx="265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Проектная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58"/>
            <a:ext cx="4481639" cy="63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9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Ресурсы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915" y="376427"/>
            <a:ext cx="8902065" cy="6482080"/>
            <a:chOff x="89915" y="376427"/>
            <a:chExt cx="8902065" cy="6482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376427"/>
              <a:ext cx="4588764" cy="5670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4" y="571538"/>
              <a:ext cx="4000500" cy="50829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5" y="1127759"/>
              <a:ext cx="6946392" cy="4265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4" y="1322958"/>
              <a:ext cx="6358001" cy="36776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1976627"/>
              <a:ext cx="5910072" cy="47030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130" y="2172106"/>
              <a:ext cx="5321808" cy="41144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543" y="2679190"/>
              <a:ext cx="6640068" cy="41788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62" y="2874162"/>
              <a:ext cx="6051423" cy="3698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427" y="3250692"/>
              <a:ext cx="6417564" cy="33436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474" y="3445687"/>
              <a:ext cx="5829173" cy="27562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8144" y="530351"/>
              <a:ext cx="5553456" cy="4922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2236" y="524255"/>
              <a:ext cx="5330952" cy="42976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500373" y="571487"/>
            <a:ext cx="5429250" cy="369570"/>
          </a:xfrm>
          <a:prstGeom prst="rect">
            <a:avLst/>
          </a:prstGeom>
          <a:solidFill>
            <a:srgbClr val="F79546"/>
          </a:solidFill>
          <a:ln w="38100">
            <a:solidFill>
              <a:srgbClr val="FFFF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Страница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на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сайте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электронной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школы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54351" y="1655064"/>
            <a:ext cx="7009130" cy="498475"/>
            <a:chOff x="2054351" y="1655064"/>
            <a:chExt cx="7009130" cy="49847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81783" y="1661160"/>
              <a:ext cx="6981444" cy="4922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4351" y="1655064"/>
              <a:ext cx="6870192" cy="429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43124" y="1702295"/>
              <a:ext cx="6858000" cy="369570"/>
            </a:xfrm>
            <a:custGeom>
              <a:avLst/>
              <a:gdLst/>
              <a:ahLst/>
              <a:cxnLst/>
              <a:rect l="l" t="t" r="r" b="b"/>
              <a:pathLst>
                <a:path w="6858000" h="369569">
                  <a:moveTo>
                    <a:pt x="6858000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6858000" y="369328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43124" y="1702295"/>
              <a:ext cx="6858000" cy="369570"/>
            </a:xfrm>
            <a:custGeom>
              <a:avLst/>
              <a:gdLst/>
              <a:ahLst/>
              <a:cxnLst/>
              <a:rect l="l" t="t" r="r" b="b"/>
              <a:pathLst>
                <a:path w="6858000" h="369569">
                  <a:moveTo>
                    <a:pt x="0" y="369328"/>
                  </a:moveTo>
                  <a:lnTo>
                    <a:pt x="6858000" y="369328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43125" y="1702295"/>
            <a:ext cx="6858000" cy="3695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Банк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заданий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сайте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Института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стратегии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развития образования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11852" y="2369820"/>
            <a:ext cx="4079875" cy="498475"/>
            <a:chOff x="4911852" y="2369820"/>
            <a:chExt cx="4079875" cy="49847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39284" y="2374392"/>
              <a:ext cx="4052316" cy="4937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11852" y="2369820"/>
              <a:ext cx="3267455" cy="4297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00625" y="2416670"/>
              <a:ext cx="3929379" cy="369570"/>
            </a:xfrm>
            <a:custGeom>
              <a:avLst/>
              <a:gdLst/>
              <a:ahLst/>
              <a:cxnLst/>
              <a:rect l="l" t="t" r="r" b="b"/>
              <a:pathLst>
                <a:path w="3929379" h="369569">
                  <a:moveTo>
                    <a:pt x="3929126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929126" y="369328"/>
                  </a:lnTo>
                  <a:lnTo>
                    <a:pt x="392912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00625" y="2416670"/>
              <a:ext cx="3929379" cy="369570"/>
            </a:xfrm>
            <a:custGeom>
              <a:avLst/>
              <a:gdLst/>
              <a:ahLst/>
              <a:cxnLst/>
              <a:rect l="l" t="t" r="r" b="b"/>
              <a:pathLst>
                <a:path w="3929379" h="369569">
                  <a:moveTo>
                    <a:pt x="0" y="369328"/>
                  </a:moveTo>
                  <a:lnTo>
                    <a:pt x="3929126" y="369328"/>
                  </a:lnTo>
                  <a:lnTo>
                    <a:pt x="3929126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00625" y="2416670"/>
            <a:ext cx="3929379" cy="3695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Сборники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эталонных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698491" y="3369564"/>
            <a:ext cx="4293235" cy="498475"/>
            <a:chOff x="4698491" y="3369564"/>
            <a:chExt cx="4293235" cy="498475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4399" y="3375660"/>
              <a:ext cx="4267200" cy="4922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8491" y="3369564"/>
              <a:ext cx="4200144" cy="4297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786375" y="3416922"/>
              <a:ext cx="4143375" cy="369570"/>
            </a:xfrm>
            <a:custGeom>
              <a:avLst/>
              <a:gdLst/>
              <a:ahLst/>
              <a:cxnLst/>
              <a:rect l="l" t="t" r="r" b="b"/>
              <a:pathLst>
                <a:path w="4143375" h="369570">
                  <a:moveTo>
                    <a:pt x="4143375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4143375" y="369328"/>
                  </a:lnTo>
                  <a:lnTo>
                    <a:pt x="414337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86375" y="3416922"/>
              <a:ext cx="4143375" cy="369570"/>
            </a:xfrm>
            <a:custGeom>
              <a:avLst/>
              <a:gdLst/>
              <a:ahLst/>
              <a:cxnLst/>
              <a:rect l="l" t="t" r="r" b="b"/>
              <a:pathLst>
                <a:path w="4143375" h="369570">
                  <a:moveTo>
                    <a:pt x="0" y="369328"/>
                  </a:moveTo>
                  <a:lnTo>
                    <a:pt x="4143375" y="369328"/>
                  </a:lnTo>
                  <a:lnTo>
                    <a:pt x="4143375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86376" y="3416922"/>
            <a:ext cx="4143375" cy="3695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Банк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заданий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Медиа.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Просвещение.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5751" y="2149551"/>
            <a:ext cx="43065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Спасибо</a:t>
            </a:r>
            <a:r>
              <a:rPr sz="7200" spc="-110" dirty="0"/>
              <a:t> </a:t>
            </a:r>
            <a:r>
              <a:rPr sz="7200" dirty="0"/>
              <a:t>за </a:t>
            </a:r>
            <a:r>
              <a:rPr sz="7200" spc="-1610" dirty="0"/>
              <a:t> </a:t>
            </a:r>
            <a:r>
              <a:rPr sz="7200" spc="-5" dirty="0"/>
              <a:t>внимание!</a:t>
            </a:r>
            <a:endParaRPr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5801"/>
            <a:ext cx="6702425" cy="5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62001"/>
            <a:ext cx="6705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</a:rPr>
              <a:t> 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457200"/>
            <a:r>
              <a:rPr lang="ru-RU" sz="24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Сущность функциональной грамотности школьника заключается в готовности его</a:t>
            </a:r>
          </a:p>
          <a:p>
            <a:pPr marL="457200"/>
            <a:endParaRPr lang="ru-RU" sz="2400" b="1" dirty="0" smtClean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ctr"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Добывать информацию</a:t>
            </a:r>
          </a:p>
          <a:p>
            <a:pPr marL="342900" lvl="0" indent="-342900">
              <a:buFont typeface="Times New Roman"/>
              <a:buChar char="•"/>
              <a:tabLst>
                <a:tab pos="457200" algn="l"/>
              </a:tabLs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ctr"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Применять её в жизни</a:t>
            </a:r>
          </a:p>
          <a:p>
            <a:pPr lvl="0">
              <a:tabLst>
                <a:tab pos="457200" algn="l"/>
              </a:tabLs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ctr">
              <a:buFont typeface="Times New Roman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Оценивать себя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85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943" y="152400"/>
            <a:ext cx="4190999" cy="110799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РАБОЧИЕ ЛИСТЫ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62000" y="838200"/>
            <a:ext cx="7315200" cy="276999"/>
          </a:xfrm>
        </p:spPr>
        <p:txBody>
          <a:bodyPr/>
          <a:lstStyle/>
          <a:p>
            <a:pPr algn="ctr"/>
            <a:r>
              <a:rPr lang="ru-RU" sz="1800" dirty="0" smtClean="0"/>
              <a:t>«Представление числовой информации </a:t>
            </a:r>
            <a:r>
              <a:rPr lang="ru-RU" sz="1800" dirty="0"/>
              <a:t>в таблицах</a:t>
            </a:r>
            <a:r>
              <a:rPr lang="ru-RU" sz="1800" dirty="0" smtClean="0"/>
              <a:t>» 5 класс</a:t>
            </a:r>
            <a:endParaRPr lang="ru-RU" sz="1800" dirty="0"/>
          </a:p>
        </p:txBody>
      </p:sp>
      <p:pic>
        <p:nvPicPr>
          <p:cNvPr id="2050" name="Picture 2" descr="D:\Загрузки\ДОКЛАД по ФГ\-0snQZxYmK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156443" cy="21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\ДОКЛАД по ФГ\Screenshot_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6096000" cy="42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7" y="511719"/>
            <a:ext cx="4211131" cy="62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08" y="710807"/>
            <a:ext cx="3733800" cy="528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68012"/>
            <a:ext cx="602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 Действия с десятичными дробями. Повторение» 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4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199" cy="307777"/>
          </a:xfrm>
        </p:spPr>
        <p:txBody>
          <a:bodyPr/>
          <a:lstStyle/>
          <a:p>
            <a:pPr algn="ctr"/>
            <a:r>
              <a:rPr lang="ru-RU" sz="2000" dirty="0" smtClean="0"/>
              <a:t>« Действия с десятичными дробями.  Повторение» 6 класс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2158"/>
          <a:stretch/>
        </p:blipFill>
        <p:spPr bwMode="auto">
          <a:xfrm>
            <a:off x="609600" y="762000"/>
            <a:ext cx="3876506" cy="601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Загрузки\ДОКЛАД по ФГ\изображение_viber_2024-10-17_21-30-00-5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0"/>
          <a:stretch/>
        </p:blipFill>
        <p:spPr bwMode="auto">
          <a:xfrm>
            <a:off x="4572000" y="767395"/>
            <a:ext cx="386115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Загрузки\ДОКЛАД по ФГ\изображение_viber_2024-10-17_21-29-58-8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3" r="15879"/>
          <a:stretch/>
        </p:blipFill>
        <p:spPr bwMode="auto">
          <a:xfrm>
            <a:off x="4419600" y="3048000"/>
            <a:ext cx="3947050" cy="21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1"/>
            <a:ext cx="7848600" cy="307777"/>
          </a:xfrm>
        </p:spPr>
        <p:txBody>
          <a:bodyPr/>
          <a:lstStyle/>
          <a:p>
            <a:pPr algn="ctr"/>
            <a:r>
              <a:rPr lang="ru-RU" sz="2000" dirty="0" smtClean="0"/>
              <a:t>«Натуральные числа на координатной прямой» 5 класс</a:t>
            </a:r>
            <a:endParaRPr lang="ru-RU" sz="2000" dirty="0"/>
          </a:p>
        </p:txBody>
      </p:sp>
      <p:pic>
        <p:nvPicPr>
          <p:cNvPr id="4098" name="Picture 2" descr="D:\Загрузки\ДОКЛАД по ФГ\Screenshot_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742556" cy="53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705599" cy="369332"/>
          </a:xfrm>
        </p:spPr>
        <p:txBody>
          <a:bodyPr/>
          <a:lstStyle/>
          <a:p>
            <a:pPr algn="ctr"/>
            <a:r>
              <a:rPr lang="ru-RU" sz="2400" dirty="0" smtClean="0"/>
              <a:t>« </a:t>
            </a:r>
            <a:r>
              <a:rPr lang="ru-RU" sz="2400" dirty="0"/>
              <a:t>Окружность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6 класс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5122" name="Picture 2" descr="D:\Загрузки\ДОКЛАД по ФГ\i2gMRXvVJN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5267" r="4821" b="4482"/>
          <a:stretch/>
        </p:blipFill>
        <p:spPr bwMode="auto">
          <a:xfrm>
            <a:off x="1600200" y="838200"/>
            <a:ext cx="5719046" cy="57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503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Математика</vt:lpstr>
      <vt:lpstr>Презентация PowerPoint</vt:lpstr>
      <vt:lpstr>Презентация PowerPoint</vt:lpstr>
      <vt:lpstr>Презентация PowerPoint</vt:lpstr>
      <vt:lpstr>РАБОЧИЕ ЛИСТЫ   </vt:lpstr>
      <vt:lpstr>Презентация PowerPoint</vt:lpstr>
      <vt:lpstr>« Действия с десятичными дробями.  Повторение» 6 класс</vt:lpstr>
      <vt:lpstr>«Натуральные числа на координатной прямой» 5 класс</vt:lpstr>
      <vt:lpstr>« Окружность» 6 класс </vt:lpstr>
      <vt:lpstr>«Проценты» 6  класс</vt:lpstr>
      <vt:lpstr>«Сложение и вычитание  обыкновенных дробей» 5 класс</vt:lpstr>
      <vt:lpstr>Задания из учебника  5 класс Практико -ориентированные задачи</vt:lpstr>
      <vt:lpstr>Ситуативные задачи</vt:lpstr>
      <vt:lpstr>Ситуативные задачи</vt:lpstr>
      <vt:lpstr>Сюжетные задачи из ОГЭ</vt:lpstr>
      <vt:lpstr>Работа с текстом </vt:lpstr>
      <vt:lpstr>Проектная деятельность</vt:lpstr>
      <vt:lpstr>Проектная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математической грамотности на уроках математики</dc:title>
  <dc:subject>Шаблон оформления</dc:subject>
  <dc:creator>Учитель</dc:creator>
  <cp:keywords>Шаблон оформления</cp:keywords>
  <cp:lastModifiedBy>User Windows</cp:lastModifiedBy>
  <cp:revision>37</cp:revision>
  <dcterms:created xsi:type="dcterms:W3CDTF">2024-10-10T19:32:10Z</dcterms:created>
  <dcterms:modified xsi:type="dcterms:W3CDTF">2024-10-19T13:40:26Z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2022-05-31T00:00:00Z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2024-10-10T00:00:00Z</vt:filetime>
  </property>
</Properties>
</file>